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6858000" cx="12192000"/>
  <p:notesSz cx="6858000" cy="9144000"/>
  <p:embeddedFontLst>
    <p:embeddedFont>
      <p:font typeface="Merriweather"/>
      <p:regular r:id="rId23"/>
      <p:bold r:id="rId24"/>
      <p:italic r:id="rId25"/>
      <p:boldItalic r:id="rId26"/>
    </p:embeddedFont>
    <p:embeddedFont>
      <p:font typeface="DM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69BAD9-2D68-4928-B7EE-3AA82E85E70B}">
  <a:tblStyle styleId="{2E69BAD9-2D68-4928-B7EE-3AA82E85E70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Merriweather-bold.fntdata"/><Relationship Id="rId23" Type="http://schemas.openxmlformats.org/officeDocument/2006/relationships/font" Target="fonts/Merriweathe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erriweather-boldItalic.fntdata"/><Relationship Id="rId25" Type="http://schemas.openxmlformats.org/officeDocument/2006/relationships/font" Target="fonts/Merriweather-italic.fntdata"/><Relationship Id="rId28" Type="http://schemas.openxmlformats.org/officeDocument/2006/relationships/font" Target="fonts/DMSans-bold.fntdata"/><Relationship Id="rId27" Type="http://schemas.openxmlformats.org/officeDocument/2006/relationships/font" Target="fonts/DMSans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DMSans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DM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af39d14688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af39d1468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af39d14688_0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af39d1468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af39d14688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af39d1468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af39d1468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af39d14688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38.png"/><Relationship Id="rId5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hyperlink" Target="https://github.com/shyam-003/bb84_with_dashboard.git" TargetMode="External"/><Relationship Id="rId5" Type="http://schemas.openxmlformats.org/officeDocument/2006/relationships/hyperlink" Target="https://github.com/shyam-003/bb84_with_dashboard.git" TargetMode="External"/><Relationship Id="rId6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9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4" name="Google Shape;8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4137" y="1994594"/>
            <a:ext cx="6943725" cy="286881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3060620" y="2575619"/>
            <a:ext cx="607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Quantum Key Distribution Simulation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3205162" y="3101280"/>
            <a:ext cx="5781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Implementing BB84 and E91 Protocols with Security Analysis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3205162" y="3787080"/>
            <a:ext cx="5781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Project Presentation</a:t>
            </a:r>
            <a:endParaRPr b="1" i="0" sz="1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Ghanshyam (B22PH009)</a:t>
            </a:r>
            <a:endParaRPr b="1"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38" name="Google Shape;23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9750" y="2110233"/>
            <a:ext cx="8572500" cy="263753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2"/>
          <p:cNvSpPr txBox="1"/>
          <p:nvPr/>
        </p:nvSpPr>
        <p:spPr>
          <a:xfrm>
            <a:off x="2205513" y="2880866"/>
            <a:ext cx="7780972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Live Simulation Dashboard</a:t>
            </a:r>
            <a:endParaRPr/>
          </a:p>
        </p:txBody>
      </p:sp>
      <p:sp>
        <p:nvSpPr>
          <p:cNvPr id="240" name="Google Shape;240;p22"/>
          <p:cNvSpPr txBox="1"/>
          <p:nvPr/>
        </p:nvSpPr>
        <p:spPr>
          <a:xfrm>
            <a:off x="2390775" y="3366641"/>
            <a:ext cx="74104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A screenshot representation of the custom GUI. Features include real-time noise sliders, protocol switching, and dynamic QBER/S-value plotting.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45" name="Google Shape;24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3"/>
          <p:cNvSpPr txBox="1"/>
          <p:nvPr/>
        </p:nvSpPr>
        <p:spPr>
          <a:xfrm>
            <a:off x="394925" y="260063"/>
            <a:ext cx="1171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Live Analysis : </a:t>
            </a:r>
            <a:r>
              <a:rPr b="1" i="0" lang="en-US" sz="3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BB84</a:t>
            </a:r>
            <a:r>
              <a:rPr b="1" lang="en-US" sz="3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b="1" i="0" lang="en-US" sz="3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Simulation</a:t>
            </a:r>
            <a:endParaRPr sz="3600"/>
          </a:p>
        </p:txBody>
      </p:sp>
      <p:pic>
        <p:nvPicPr>
          <p:cNvPr id="247" name="Google Shape;247;p23" title="Screenshot 2025-12-10 at 15.23.24.png"/>
          <p:cNvPicPr preferRelativeResize="0"/>
          <p:nvPr/>
        </p:nvPicPr>
        <p:blipFill rotWithShape="1">
          <a:blip r:embed="rId4">
            <a:alphaModFix/>
          </a:blip>
          <a:srcRect b="67358" l="3856" r="6037" t="7128"/>
          <a:stretch/>
        </p:blipFill>
        <p:spPr>
          <a:xfrm>
            <a:off x="6040250" y="5505275"/>
            <a:ext cx="5589850" cy="124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 title="Screenshot 2025-12-10 at 15.23.1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1975" y="1106650"/>
            <a:ext cx="7108849" cy="426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23"/>
          <p:cNvCxnSpPr/>
          <p:nvPr/>
        </p:nvCxnSpPr>
        <p:spPr>
          <a:xfrm>
            <a:off x="316250" y="1000171"/>
            <a:ext cx="11563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23"/>
          <p:cNvSpPr txBox="1"/>
          <p:nvPr/>
        </p:nvSpPr>
        <p:spPr>
          <a:xfrm>
            <a:off x="316250" y="2239150"/>
            <a:ext cx="4379100" cy="3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lt2"/>
                </a:solidFill>
              </a:rPr>
              <a:t>QBER vs Trials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2"/>
                </a:solidFill>
              </a:rPr>
              <a:t>The graph demonstrates the real-time calculation of Error Rate.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-US">
                <a:solidFill>
                  <a:srgbClr val="F2C411"/>
                </a:solidFill>
              </a:rPr>
              <a:t>Fluctuation:</a:t>
            </a:r>
            <a:r>
              <a:rPr lang="en-US">
                <a:solidFill>
                  <a:schemeClr val="lt2"/>
                </a:solidFill>
              </a:rPr>
              <a:t> Initial trials show variance due to sample size.</a:t>
            </a:r>
            <a:br>
              <a:rPr lang="en-US">
                <a:solidFill>
                  <a:schemeClr val="lt2"/>
                </a:solidFill>
              </a:rPr>
            </a:b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-US">
                <a:solidFill>
                  <a:srgbClr val="E74C3C"/>
                </a:solidFill>
              </a:rPr>
              <a:t>Attack Detection:</a:t>
            </a:r>
            <a:r>
              <a:rPr lang="en-US">
                <a:solidFill>
                  <a:schemeClr val="lt2"/>
                </a:solidFill>
              </a:rPr>
              <a:t> The curve clearly rises above the red 11% threshold line when Eve is active.</a:t>
            </a:r>
            <a:endParaRPr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55" name="Google Shape;25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"/>
          <p:cNvSpPr txBox="1"/>
          <p:nvPr/>
        </p:nvSpPr>
        <p:spPr>
          <a:xfrm>
            <a:off x="394925" y="260063"/>
            <a:ext cx="1171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Live Analysis : E91 </a:t>
            </a:r>
            <a:r>
              <a:rPr b="1" i="0" lang="en-US" sz="36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Simulation</a:t>
            </a:r>
            <a:endParaRPr sz="3600"/>
          </a:p>
        </p:txBody>
      </p:sp>
      <p:cxnSp>
        <p:nvCxnSpPr>
          <p:cNvPr id="257" name="Google Shape;257;p24"/>
          <p:cNvCxnSpPr/>
          <p:nvPr/>
        </p:nvCxnSpPr>
        <p:spPr>
          <a:xfrm>
            <a:off x="316250" y="1000171"/>
            <a:ext cx="11563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24"/>
          <p:cNvSpPr txBox="1"/>
          <p:nvPr/>
        </p:nvSpPr>
        <p:spPr>
          <a:xfrm>
            <a:off x="316250" y="2239150"/>
            <a:ext cx="4379100" cy="3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2"/>
                </a:solidFill>
              </a:rPr>
              <a:t>CHSH S-Value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Verification of Quantum Entanglement.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-US">
                <a:solidFill>
                  <a:srgbClr val="F2C411"/>
                </a:solidFill>
              </a:rPr>
              <a:t>Secure:</a:t>
            </a:r>
            <a:r>
              <a:rPr lang="en-US">
                <a:solidFill>
                  <a:schemeClr val="lt2"/>
                </a:solidFill>
              </a:rPr>
              <a:t> Values approach 2.82 (Bell Violation).</a:t>
            </a:r>
            <a:br>
              <a:rPr lang="en-US">
                <a:solidFill>
                  <a:schemeClr val="lt2"/>
                </a:solidFill>
              </a:rPr>
            </a:b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-US">
                <a:solidFill>
                  <a:srgbClr val="E74C3C"/>
                </a:solidFill>
              </a:rPr>
              <a:t>Insecure:</a:t>
            </a:r>
            <a:r>
              <a:rPr lang="en-US">
                <a:solidFill>
                  <a:schemeClr val="lt2"/>
                </a:solidFill>
              </a:rPr>
              <a:t> Values drop below 2.0 when entanglement is destroyed by interception.</a:t>
            </a:r>
            <a:endParaRPr b="1">
              <a:solidFill>
                <a:schemeClr val="lt2"/>
              </a:solidFill>
            </a:endParaRPr>
          </a:p>
        </p:txBody>
      </p:sp>
      <p:pic>
        <p:nvPicPr>
          <p:cNvPr id="259" name="Google Shape;259;p24" title="Screenshot 2025-12-10 at 15.28.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975" y="1070325"/>
            <a:ext cx="7108849" cy="4364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4" title="Screenshot 2025-12-10 at 15.28.23.png"/>
          <p:cNvPicPr preferRelativeResize="0"/>
          <p:nvPr/>
        </p:nvPicPr>
        <p:blipFill rotWithShape="1">
          <a:blip r:embed="rId5">
            <a:alphaModFix/>
          </a:blip>
          <a:srcRect b="18452" l="2036" r="54995" t="19188"/>
          <a:stretch/>
        </p:blipFill>
        <p:spPr>
          <a:xfrm>
            <a:off x="5940050" y="5505275"/>
            <a:ext cx="5690050" cy="135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88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65" name="Google Shape;26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66" name="Google Shape;26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2907506"/>
            <a:ext cx="5334000" cy="303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67" name="Google Shape;267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1750" y="2907506"/>
            <a:ext cx="5334000" cy="30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5"/>
          <p:cNvSpPr txBox="1"/>
          <p:nvPr/>
        </p:nvSpPr>
        <p:spPr>
          <a:xfrm>
            <a:off x="866775" y="3564731"/>
            <a:ext cx="4780597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1C40F"/>
                </a:solidFill>
                <a:latin typeface="Merriweather"/>
                <a:ea typeface="Merriweather"/>
                <a:cs typeface="Merriweather"/>
                <a:sym typeface="Merriweather"/>
              </a:rPr>
              <a:t>The Memory Bottleneck</a:t>
            </a:r>
            <a:endParaRPr/>
          </a:p>
        </p:txBody>
      </p:sp>
      <p:sp>
        <p:nvSpPr>
          <p:cNvPr id="269" name="Google Shape;269;p25"/>
          <p:cNvSpPr txBox="1"/>
          <p:nvPr/>
        </p:nvSpPr>
        <p:spPr>
          <a:xfrm>
            <a:off x="866775" y="4098131"/>
            <a:ext cx="4552950" cy="1263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Simulating 50+ qubits simultaneously creates a state vector of 250 complex numbers, causing a CircuitTooWideForTarget error (requires Petabytes of RAM).</a:t>
            </a:r>
            <a:endParaRPr/>
          </a:p>
        </p:txBody>
      </p:sp>
      <p:sp>
        <p:nvSpPr>
          <p:cNvPr id="270" name="Google Shape;270;p25"/>
          <p:cNvSpPr txBox="1"/>
          <p:nvPr/>
        </p:nvSpPr>
        <p:spPr>
          <a:xfrm>
            <a:off x="6772275" y="3564731"/>
            <a:ext cx="4780597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1CAA0"/>
                </a:solidFill>
                <a:latin typeface="Merriweather"/>
                <a:ea typeface="Merriweather"/>
                <a:cs typeface="Merriweather"/>
                <a:sym typeface="Merriweather"/>
              </a:rPr>
              <a:t>The Solution: Serial Simulation</a:t>
            </a:r>
            <a:endParaRPr/>
          </a:p>
        </p:txBody>
      </p:sp>
      <p:sp>
        <p:nvSpPr>
          <p:cNvPr id="271" name="Google Shape;271;p25"/>
          <p:cNvSpPr txBox="1"/>
          <p:nvPr/>
        </p:nvSpPr>
        <p:spPr>
          <a:xfrm>
            <a:off x="6772275" y="4098131"/>
            <a:ext cx="455295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We implemented a "Serial Simulation" engine. We process qubits one-by-one (or pair-by-pair), simulating sequential transmission. This scales to 1000+ bits with minimal RAM.</a:t>
            </a:r>
            <a:endParaRPr/>
          </a:p>
        </p:txBody>
      </p:sp>
      <p:sp>
        <p:nvSpPr>
          <p:cNvPr id="272" name="Google Shape;272;p25"/>
          <p:cNvSpPr txBox="1"/>
          <p:nvPr/>
        </p:nvSpPr>
        <p:spPr>
          <a:xfrm>
            <a:off x="476250" y="887313"/>
            <a:ext cx="117157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Technical Challenges</a:t>
            </a:r>
            <a:endParaRPr/>
          </a:p>
        </p:txBody>
      </p:sp>
      <p:sp>
        <p:nvSpPr>
          <p:cNvPr id="273" name="Google Shape;273;p25"/>
          <p:cNvSpPr/>
          <p:nvPr/>
        </p:nvSpPr>
        <p:spPr>
          <a:xfrm>
            <a:off x="476250" y="1696938"/>
            <a:ext cx="11239500" cy="9525"/>
          </a:xfrm>
          <a:prstGeom prst="rect">
            <a:avLst/>
          </a:prstGeom>
          <a:solidFill>
            <a:srgbClr val="F3F0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88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78" name="Google Shape;27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6"/>
          <p:cNvSpPr txBox="1"/>
          <p:nvPr/>
        </p:nvSpPr>
        <p:spPr>
          <a:xfrm>
            <a:off x="952500" y="3047107"/>
            <a:ext cx="10763250" cy="73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Security Guaranteed:</a:t>
            </a:r>
            <a:r>
              <a:rPr b="0" i="0" lang="en-US" sz="18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 We successfully demonstrated that security is guaranteed by physical laws, not mathematical complexity.</a:t>
            </a:r>
            <a:endParaRPr/>
          </a:p>
        </p:txBody>
      </p:sp>
      <p:sp>
        <p:nvSpPr>
          <p:cNvPr id="280" name="Google Shape;280;p26"/>
          <p:cNvSpPr txBox="1"/>
          <p:nvPr/>
        </p:nvSpPr>
        <p:spPr>
          <a:xfrm>
            <a:off x="952500" y="4016573"/>
            <a:ext cx="10763250" cy="73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Eve Detection:</a:t>
            </a:r>
            <a:r>
              <a:rPr b="0" i="0" lang="en-US" sz="18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 Both protocols effectively detected eavesdroppers via error spikes (BB84) or broken entanglement (E91).</a:t>
            </a:r>
            <a:endParaRPr/>
          </a:p>
        </p:txBody>
      </p:sp>
      <p:sp>
        <p:nvSpPr>
          <p:cNvPr id="281" name="Google Shape;281;p26"/>
          <p:cNvSpPr txBox="1"/>
          <p:nvPr/>
        </p:nvSpPr>
        <p:spPr>
          <a:xfrm>
            <a:off x="952500" y="4986039"/>
            <a:ext cx="10763250" cy="73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Scalable Tool:</a:t>
            </a:r>
            <a:r>
              <a:rPr b="0" i="0" lang="en-US" sz="18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 The developed tool is robust, scalable, and provides a clear visual demonstration of quantum cryptography concepts.</a:t>
            </a:r>
            <a:endParaRPr/>
          </a:p>
        </p:txBody>
      </p:sp>
      <p:sp>
        <p:nvSpPr>
          <p:cNvPr id="282" name="Google Shape;282;p26"/>
          <p:cNvSpPr txBox="1"/>
          <p:nvPr/>
        </p:nvSpPr>
        <p:spPr>
          <a:xfrm>
            <a:off x="476250" y="887313"/>
            <a:ext cx="117157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/>
          </a:p>
        </p:txBody>
      </p:sp>
      <p:sp>
        <p:nvSpPr>
          <p:cNvPr id="283" name="Google Shape;283;p26"/>
          <p:cNvSpPr/>
          <p:nvPr/>
        </p:nvSpPr>
        <p:spPr>
          <a:xfrm>
            <a:off x="476250" y="1696938"/>
            <a:ext cx="11239500" cy="9525"/>
          </a:xfrm>
          <a:prstGeom prst="rect">
            <a:avLst/>
          </a:prstGeom>
          <a:solidFill>
            <a:srgbClr val="F3F0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84" name="Google Shape;28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3047107"/>
            <a:ext cx="2667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85" name="Google Shape;28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4016573"/>
            <a:ext cx="2667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86" name="Google Shape;28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4986039"/>
            <a:ext cx="266700" cy="2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91" name="Google Shape;29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7"/>
          <p:cNvSpPr txBox="1"/>
          <p:nvPr/>
        </p:nvSpPr>
        <p:spPr>
          <a:xfrm>
            <a:off x="704850" y="3070621"/>
            <a:ext cx="11487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Quantum Cryptography: Public Key Distribution and Coin Tossing</a:t>
            </a:r>
            <a:endParaRPr/>
          </a:p>
        </p:txBody>
      </p:sp>
      <p:sp>
        <p:nvSpPr>
          <p:cNvPr id="293" name="Google Shape;293;p27"/>
          <p:cNvSpPr txBox="1"/>
          <p:nvPr/>
        </p:nvSpPr>
        <p:spPr>
          <a:xfrm>
            <a:off x="704850" y="3413521"/>
            <a:ext cx="11010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35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Bennett, C. H., &amp; Brassard, G. (1984). Proceedings of IEEE International Conference on Computers, Systems and Signal Processing.</a:t>
            </a:r>
            <a:endParaRPr/>
          </a:p>
        </p:txBody>
      </p:sp>
      <p:sp>
        <p:nvSpPr>
          <p:cNvPr id="294" name="Google Shape;294;p27"/>
          <p:cNvSpPr txBox="1"/>
          <p:nvPr/>
        </p:nvSpPr>
        <p:spPr>
          <a:xfrm>
            <a:off x="704850" y="3973562"/>
            <a:ext cx="11487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Quantum Cryptography Based on Bell’s Theorem</a:t>
            </a:r>
            <a:endParaRPr/>
          </a:p>
        </p:txBody>
      </p:sp>
      <p:sp>
        <p:nvSpPr>
          <p:cNvPr id="295" name="Google Shape;295;p27"/>
          <p:cNvSpPr txBox="1"/>
          <p:nvPr/>
        </p:nvSpPr>
        <p:spPr>
          <a:xfrm>
            <a:off x="704850" y="4316462"/>
            <a:ext cx="11010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35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Ekert, A. K. (1991). Physical Review Letters, 67(6), 661–663.</a:t>
            </a:r>
            <a:endParaRPr/>
          </a:p>
        </p:txBody>
      </p:sp>
      <p:sp>
        <p:nvSpPr>
          <p:cNvPr id="296" name="Google Shape;296;p27"/>
          <p:cNvSpPr txBox="1"/>
          <p:nvPr/>
        </p:nvSpPr>
        <p:spPr>
          <a:xfrm>
            <a:off x="704850" y="4876502"/>
            <a:ext cx="11487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Qiskit: An Open-source Framework for Quantum Computing</a:t>
            </a:r>
            <a:endParaRPr/>
          </a:p>
        </p:txBody>
      </p:sp>
      <p:sp>
        <p:nvSpPr>
          <p:cNvPr id="297" name="Google Shape;297;p27"/>
          <p:cNvSpPr txBox="1"/>
          <p:nvPr/>
        </p:nvSpPr>
        <p:spPr>
          <a:xfrm>
            <a:off x="704850" y="5219402"/>
            <a:ext cx="11010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35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Qiskit contributors. (2023). IBM Quantum.</a:t>
            </a:r>
            <a:endParaRPr/>
          </a:p>
        </p:txBody>
      </p:sp>
      <p:sp>
        <p:nvSpPr>
          <p:cNvPr id="298" name="Google Shape;298;p27"/>
          <p:cNvSpPr txBox="1"/>
          <p:nvPr/>
        </p:nvSpPr>
        <p:spPr>
          <a:xfrm>
            <a:off x="476250" y="887313"/>
            <a:ext cx="11715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References</a:t>
            </a:r>
            <a:endParaRPr/>
          </a:p>
        </p:txBody>
      </p:sp>
      <p:sp>
        <p:nvSpPr>
          <p:cNvPr id="299" name="Google Shape;299;p27"/>
          <p:cNvSpPr/>
          <p:nvPr/>
        </p:nvSpPr>
        <p:spPr>
          <a:xfrm>
            <a:off x="476250" y="1696938"/>
            <a:ext cx="11239500" cy="9600"/>
          </a:xfrm>
          <a:prstGeom prst="rect">
            <a:avLst/>
          </a:prstGeom>
          <a:solidFill>
            <a:srgbClr val="F3F0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88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04" name="Google Shape;30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8"/>
          <p:cNvSpPr txBox="1"/>
          <p:nvPr/>
        </p:nvSpPr>
        <p:spPr>
          <a:xfrm>
            <a:off x="3345656" y="2619375"/>
            <a:ext cx="5500687" cy="1238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Questions?</a:t>
            </a:r>
            <a:endParaRPr/>
          </a:p>
        </p:txBody>
      </p:sp>
      <p:sp>
        <p:nvSpPr>
          <p:cNvPr id="306" name="Google Shape;306;p28"/>
          <p:cNvSpPr txBox="1"/>
          <p:nvPr/>
        </p:nvSpPr>
        <p:spPr>
          <a:xfrm>
            <a:off x="3476625" y="4048125"/>
            <a:ext cx="52387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Thank you for your attention.</a:t>
            </a:r>
            <a:endParaRPr/>
          </a:p>
        </p:txBody>
      </p:sp>
      <p:sp>
        <p:nvSpPr>
          <p:cNvPr id="307" name="Google Shape;307;p28"/>
          <p:cNvSpPr txBox="1"/>
          <p:nvPr/>
        </p:nvSpPr>
        <p:spPr>
          <a:xfrm>
            <a:off x="2092800" y="4564913"/>
            <a:ext cx="8006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19075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i="0" lang="en-US" sz="1800" u="sng" cap="none" strike="noStrike">
                <a:solidFill>
                  <a:srgbClr val="2FCB72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800" u="sng">
                <a:solidFill>
                  <a:srgbClr val="2FCB72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https://github.com/shyam-003/bb84_with_dashboard.git</a:t>
            </a:r>
            <a:endParaRPr u="sng">
              <a:solidFill>
                <a:srgbClr val="2FCB72"/>
              </a:solidFill>
            </a:endParaRPr>
          </a:p>
        </p:txBody>
      </p:sp>
      <p:pic>
        <p:nvPicPr>
          <p:cNvPr descr="image.png" id="308" name="Google Shape;308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14612" y="4589225"/>
            <a:ext cx="219075" cy="22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28"/>
          <p:cNvCxnSpPr/>
          <p:nvPr/>
        </p:nvCxnSpPr>
        <p:spPr>
          <a:xfrm>
            <a:off x="664725" y="5054100"/>
            <a:ext cx="11199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88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3" name="Google Shape;9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2929681"/>
            <a:ext cx="5334000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4" name="Google Shape;9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1750" y="2929681"/>
            <a:ext cx="5334000" cy="29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866775" y="3586906"/>
            <a:ext cx="4780597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38125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6B6B"/>
                </a:solidFill>
                <a:latin typeface="Merriweather"/>
                <a:ea typeface="Merriweather"/>
                <a:cs typeface="Merriweather"/>
                <a:sym typeface="Merriweather"/>
              </a:rPr>
              <a:t>The Problem</a:t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866775" y="4120306"/>
            <a:ext cx="455295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Classical encryption (like RSA) relies on complex mathematical problems. However, Shor's Algorithm running on a future quantum computer could break these keys in seconds.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6772275" y="3586906"/>
            <a:ext cx="4780597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6670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1CAA0"/>
                </a:solidFill>
                <a:latin typeface="Merriweather"/>
                <a:ea typeface="Merriweather"/>
                <a:cs typeface="Merriweather"/>
                <a:sym typeface="Merriweather"/>
              </a:rPr>
              <a:t>The Solution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6772275" y="4120306"/>
            <a:ext cx="455295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Quantum Key Distribution (QKD) relies on the laws of physics. According to the Heisenberg Uncertainty Principle, measuring a quantum state irreversibly disturbs it, revealing any eavesdropper.</a:t>
            </a:r>
            <a:endParaRPr/>
          </a:p>
        </p:txBody>
      </p:sp>
      <p:pic>
        <p:nvPicPr>
          <p:cNvPr descr="image.png" id="99" name="Google Shape;9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6775" y="3625006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0" name="Google Shape;100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72275" y="3625006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476250" y="887313"/>
            <a:ext cx="117157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The Cryptography Shift</a:t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476250" y="1696938"/>
            <a:ext cx="11239500" cy="9525"/>
          </a:xfrm>
          <a:prstGeom prst="rect">
            <a:avLst/>
          </a:prstGeom>
          <a:solidFill>
            <a:srgbClr val="F3F0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88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07" name="Google Shape;10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8" name="Google Shape;10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2572494"/>
            <a:ext cx="3555950" cy="3705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9" name="Google Shape;10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17950" y="2572494"/>
            <a:ext cx="3555950" cy="3705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0" name="Google Shape;110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9650" y="2572494"/>
            <a:ext cx="3555950" cy="37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/>
          <p:nvPr/>
        </p:nvSpPr>
        <p:spPr>
          <a:xfrm>
            <a:off x="697389" y="3734544"/>
            <a:ext cx="311367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1CAA0"/>
                </a:solidFill>
                <a:latin typeface="Merriweather"/>
                <a:ea typeface="Merriweather"/>
                <a:cs typeface="Merriweather"/>
                <a:sym typeface="Merriweather"/>
              </a:rPr>
              <a:t>Simulate BB84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771525" y="4267944"/>
            <a:ext cx="2965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Implement the "Prepare &amp; Measure" protocol to demonstrate secure key exchange using polarization states.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4539090" y="3734544"/>
            <a:ext cx="311367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1CAA0"/>
                </a:solidFill>
                <a:latin typeface="Merriweather"/>
                <a:ea typeface="Merriweather"/>
                <a:cs typeface="Merriweather"/>
                <a:sym typeface="Merriweather"/>
              </a:rPr>
              <a:t>Simulate E91</a:t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4613225" y="4267944"/>
            <a:ext cx="2965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Implement the Entanglement-based protocol to verify security via Bell's Inequality (CHSH).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8380790" y="3734544"/>
            <a:ext cx="311367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1CAA0"/>
                </a:solidFill>
                <a:latin typeface="Merriweather"/>
                <a:ea typeface="Merriweather"/>
                <a:cs typeface="Merriweather"/>
                <a:sym typeface="Merriweather"/>
              </a:rPr>
              <a:t>Analyze Security</a:t>
            </a: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8454925" y="4267944"/>
            <a:ext cx="2965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Test thresholds against "Man-in-the-Middle" attacks (Eve) and realistic fiber optic noise.</a:t>
            </a:r>
            <a:endParaRPr/>
          </a:p>
        </p:txBody>
      </p:sp>
      <p:pic>
        <p:nvPicPr>
          <p:cNvPr descr="image.png" id="117" name="Google Shape;117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25550" y="2924919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8" name="Google Shape;118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38676" y="2924919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9" name="Google Shape;119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37526" y="2924919"/>
            <a:ext cx="4000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476250" y="887313"/>
            <a:ext cx="117157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 Objectives</a:t>
            </a: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476250" y="1696938"/>
            <a:ext cx="11239500" cy="9525"/>
          </a:xfrm>
          <a:prstGeom prst="rect">
            <a:avLst/>
          </a:prstGeom>
          <a:solidFill>
            <a:srgbClr val="F3F0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88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26" name="Google Shape;12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7" name="Google Shape;12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2872531"/>
            <a:ext cx="355595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8" name="Google Shape;12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17950" y="2872531"/>
            <a:ext cx="355595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9" name="Google Shape;12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9650" y="2872531"/>
            <a:ext cx="3555950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 txBox="1"/>
          <p:nvPr/>
        </p:nvSpPr>
        <p:spPr>
          <a:xfrm>
            <a:off x="697389" y="4034581"/>
            <a:ext cx="311367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1CAA0"/>
                </a:solidFill>
                <a:latin typeface="Merriweather"/>
                <a:ea typeface="Merriweather"/>
                <a:cs typeface="Merriweather"/>
                <a:sym typeface="Merriweather"/>
              </a:rPr>
              <a:t>Python 3.11</a:t>
            </a: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771525" y="4567981"/>
            <a:ext cx="2965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Core programming language used for logic and orchestration.</a:t>
            </a:r>
            <a:endParaRPr/>
          </a:p>
        </p:txBody>
      </p:sp>
      <p:sp>
        <p:nvSpPr>
          <p:cNvPr id="132" name="Google Shape;132;p16"/>
          <p:cNvSpPr txBox="1"/>
          <p:nvPr/>
        </p:nvSpPr>
        <p:spPr>
          <a:xfrm>
            <a:off x="4539090" y="4034581"/>
            <a:ext cx="311367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1CAA0"/>
                </a:solidFill>
                <a:latin typeface="Merriweather"/>
                <a:ea typeface="Merriweather"/>
                <a:cs typeface="Merriweather"/>
                <a:sym typeface="Merriweather"/>
              </a:rPr>
              <a:t>Qiskit</a:t>
            </a:r>
            <a:endParaRPr/>
          </a:p>
        </p:txBody>
      </p:sp>
      <p:sp>
        <p:nvSpPr>
          <p:cNvPr id="133" name="Google Shape;133;p16"/>
          <p:cNvSpPr txBox="1"/>
          <p:nvPr/>
        </p:nvSpPr>
        <p:spPr>
          <a:xfrm>
            <a:off x="4613225" y="4567981"/>
            <a:ext cx="2965400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IBM's SDK for quantum circuit creation and AerSimulator execution.</a:t>
            </a:r>
            <a:endParaRPr/>
          </a:p>
        </p:txBody>
      </p:sp>
      <p:sp>
        <p:nvSpPr>
          <p:cNvPr id="134" name="Google Shape;134;p16"/>
          <p:cNvSpPr txBox="1"/>
          <p:nvPr/>
        </p:nvSpPr>
        <p:spPr>
          <a:xfrm>
            <a:off x="8380790" y="4034581"/>
            <a:ext cx="311367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1CAA0"/>
                </a:solidFill>
                <a:latin typeface="Merriweather"/>
                <a:ea typeface="Merriweather"/>
                <a:cs typeface="Merriweather"/>
                <a:sym typeface="Merriweather"/>
              </a:rPr>
              <a:t>Tkinter &amp; Matplotlib</a:t>
            </a: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8454925" y="4567981"/>
            <a:ext cx="2965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Built a custom GUI dashboard for real-time control and data visualization.</a:t>
            </a:r>
            <a:endParaRPr/>
          </a:p>
        </p:txBody>
      </p:sp>
      <p:pic>
        <p:nvPicPr>
          <p:cNvPr descr="image.png" id="136" name="Google Shape;13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4125" y="3224956"/>
            <a:ext cx="4000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7" name="Google Shape;137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7251" y="3224956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8" name="Google Shape;138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680376" y="3224956"/>
            <a:ext cx="514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/>
        </p:nvSpPr>
        <p:spPr>
          <a:xfrm>
            <a:off x="476250" y="887313"/>
            <a:ext cx="117157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Technology Stack</a:t>
            </a:r>
            <a:endParaRPr/>
          </a:p>
        </p:txBody>
      </p:sp>
      <p:sp>
        <p:nvSpPr>
          <p:cNvPr id="140" name="Google Shape;140;p16"/>
          <p:cNvSpPr/>
          <p:nvPr/>
        </p:nvSpPr>
        <p:spPr>
          <a:xfrm>
            <a:off x="476250" y="1696938"/>
            <a:ext cx="11239500" cy="9525"/>
          </a:xfrm>
          <a:prstGeom prst="rect">
            <a:avLst/>
          </a:prstGeom>
          <a:solidFill>
            <a:srgbClr val="F3F0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88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45" name="Google Shape;14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6" name="Google Shape;14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50" y="2520106"/>
            <a:ext cx="5334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/>
        </p:nvSpPr>
        <p:spPr>
          <a:xfrm>
            <a:off x="1333500" y="2562373"/>
            <a:ext cx="4476750" cy="73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Preparation:</a:t>
            </a:r>
            <a:r>
              <a:rPr b="0" i="0" lang="en-US" sz="18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 Alice sends photons polarized in random bases (Z or X).</a:t>
            </a:r>
            <a:endParaRPr/>
          </a:p>
        </p:txBody>
      </p:sp>
      <p:sp>
        <p:nvSpPr>
          <p:cNvPr id="148" name="Google Shape;148;p17"/>
          <p:cNvSpPr txBox="1"/>
          <p:nvPr/>
        </p:nvSpPr>
        <p:spPr>
          <a:xfrm>
            <a:off x="1333500" y="3531840"/>
            <a:ext cx="4476750" cy="73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Measurement:</a:t>
            </a:r>
            <a:r>
              <a:rPr b="0" i="0" lang="en-US" sz="18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 Bob measures in random bases.</a:t>
            </a:r>
            <a:endParaRPr/>
          </a:p>
        </p:txBody>
      </p:sp>
      <p:sp>
        <p:nvSpPr>
          <p:cNvPr id="149" name="Google Shape;149;p17"/>
          <p:cNvSpPr txBox="1"/>
          <p:nvPr/>
        </p:nvSpPr>
        <p:spPr>
          <a:xfrm>
            <a:off x="1333500" y="4501306"/>
            <a:ext cx="4476750" cy="73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Sifting:</a:t>
            </a:r>
            <a:r>
              <a:rPr b="0" i="0" lang="en-US" sz="18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 They compare bases (not bits). If bases match, the bit is kept.</a:t>
            </a:r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1333500" y="5470773"/>
            <a:ext cx="4476750" cy="73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Security:</a:t>
            </a:r>
            <a:r>
              <a:rPr b="0" i="0" lang="en-US" sz="18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 If Eve intercepts, she introduces a ~25% error rate (QBER).</a:t>
            </a:r>
            <a:endParaRPr/>
          </a:p>
        </p:txBody>
      </p:sp>
      <p:sp>
        <p:nvSpPr>
          <p:cNvPr id="151" name="Google Shape;151;p17"/>
          <p:cNvSpPr txBox="1"/>
          <p:nvPr/>
        </p:nvSpPr>
        <p:spPr>
          <a:xfrm>
            <a:off x="476250" y="828823"/>
            <a:ext cx="117157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The BB84 Protocol</a:t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476250" y="1638448"/>
            <a:ext cx="11239500" cy="9525"/>
          </a:xfrm>
          <a:prstGeom prst="rect">
            <a:avLst/>
          </a:prstGeom>
          <a:solidFill>
            <a:srgbClr val="F3F0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153" name="Google Shape;15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7250" y="2562373"/>
            <a:ext cx="2667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4" name="Google Shape;15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7250" y="3531840"/>
            <a:ext cx="2667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5" name="Google Shape;15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7250" y="4501306"/>
            <a:ext cx="2667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6" name="Google Shape;15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7250" y="5470773"/>
            <a:ext cx="2667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7" name="Google Shape;15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1750" y="2420094"/>
            <a:ext cx="5334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88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62" name="Google Shape;16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 txBox="1"/>
          <p:nvPr/>
        </p:nvSpPr>
        <p:spPr>
          <a:xfrm>
            <a:off x="476250" y="5900444"/>
            <a:ext cx="11239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5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Any error rate above 11% indicates the presence of an eavesdropper, triggering an abort protocol.</a:t>
            </a:r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476250" y="887313"/>
            <a:ext cx="11715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BB84 Simulation Results</a:t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476250" y="1696938"/>
            <a:ext cx="11239500" cy="9600"/>
          </a:xfrm>
          <a:prstGeom prst="rect">
            <a:avLst/>
          </a:prstGeom>
          <a:solidFill>
            <a:srgbClr val="F3F0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2426400" y="2873825"/>
            <a:ext cx="9168000" cy="481800"/>
          </a:xfrm>
          <a:prstGeom prst="roundRect">
            <a:avLst>
              <a:gd fmla="val 16667" name="adj"/>
            </a:avLst>
          </a:prstGeom>
          <a:solidFill>
            <a:srgbClr val="326C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863575" y="2873825"/>
            <a:ext cx="16101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Ideal Channel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863575" y="3562600"/>
            <a:ext cx="16101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Noise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863575" y="4251375"/>
            <a:ext cx="16101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Attack (Eve)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669375" y="4819875"/>
            <a:ext cx="18045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Security Threshold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2426400" y="3562600"/>
            <a:ext cx="9168000" cy="481800"/>
          </a:xfrm>
          <a:prstGeom prst="roundRect">
            <a:avLst>
              <a:gd fmla="val 16667" name="adj"/>
            </a:avLst>
          </a:prstGeom>
          <a:solidFill>
            <a:srgbClr val="326C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2450100" y="4251375"/>
            <a:ext cx="9168000" cy="481800"/>
          </a:xfrm>
          <a:prstGeom prst="roundRect">
            <a:avLst>
              <a:gd fmla="val 16667" name="adj"/>
            </a:avLst>
          </a:prstGeom>
          <a:solidFill>
            <a:srgbClr val="326C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2450100" y="4906663"/>
            <a:ext cx="9168000" cy="481800"/>
          </a:xfrm>
          <a:prstGeom prst="roundRect">
            <a:avLst>
              <a:gd fmla="val 16667" name="adj"/>
            </a:avLst>
          </a:prstGeom>
          <a:solidFill>
            <a:srgbClr val="326C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8"/>
          <p:cNvSpPr/>
          <p:nvPr/>
        </p:nvSpPr>
        <p:spPr>
          <a:xfrm>
            <a:off x="2426400" y="2873825"/>
            <a:ext cx="176400" cy="481800"/>
          </a:xfrm>
          <a:prstGeom prst="roundRect">
            <a:avLst>
              <a:gd fmla="val 16667" name="adj"/>
            </a:avLst>
          </a:prstGeom>
          <a:solidFill>
            <a:srgbClr val="2FCB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8"/>
          <p:cNvSpPr/>
          <p:nvPr/>
        </p:nvSpPr>
        <p:spPr>
          <a:xfrm>
            <a:off x="2426400" y="3562600"/>
            <a:ext cx="861300" cy="481800"/>
          </a:xfrm>
          <a:prstGeom prst="roundRect">
            <a:avLst>
              <a:gd fmla="val 16667" name="adj"/>
            </a:avLst>
          </a:prstGeom>
          <a:solidFill>
            <a:srgbClr val="F2C4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8"/>
          <p:cNvSpPr/>
          <p:nvPr/>
        </p:nvSpPr>
        <p:spPr>
          <a:xfrm>
            <a:off x="2426400" y="4251375"/>
            <a:ext cx="2665500" cy="481800"/>
          </a:xfrm>
          <a:prstGeom prst="roundRect">
            <a:avLst>
              <a:gd fmla="val 16667" name="adj"/>
            </a:avLst>
          </a:prstGeom>
          <a:solidFill>
            <a:srgbClr val="E74D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8"/>
          <p:cNvSpPr/>
          <p:nvPr/>
        </p:nvSpPr>
        <p:spPr>
          <a:xfrm>
            <a:off x="2426400" y="4906675"/>
            <a:ext cx="1288200" cy="481800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8" name="Google Shape;178;p18"/>
          <p:cNvCxnSpPr/>
          <p:nvPr/>
        </p:nvCxnSpPr>
        <p:spPr>
          <a:xfrm>
            <a:off x="3714625" y="2393700"/>
            <a:ext cx="0" cy="3122100"/>
          </a:xfrm>
          <a:prstGeom prst="straightConnector1">
            <a:avLst/>
          </a:prstGeom>
          <a:noFill/>
          <a:ln cap="flat" cmpd="sng" w="9525">
            <a:solidFill>
              <a:srgbClr val="E64C3D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79" name="Google Shape;179;p18"/>
          <p:cNvSpPr txBox="1"/>
          <p:nvPr/>
        </p:nvSpPr>
        <p:spPr>
          <a:xfrm>
            <a:off x="2523600" y="2873825"/>
            <a:ext cx="16101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123B50"/>
                </a:solidFill>
                <a:latin typeface="Calibri"/>
                <a:ea typeface="Calibri"/>
                <a:cs typeface="Calibri"/>
                <a:sym typeface="Calibri"/>
              </a:rPr>
              <a:t>0% QBER</a:t>
            </a:r>
            <a:endParaRPr b="1" sz="1500">
              <a:solidFill>
                <a:srgbClr val="123B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2473875" y="3562600"/>
            <a:ext cx="9423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123B5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1" lang="en-US" sz="1500">
                <a:solidFill>
                  <a:srgbClr val="123B50"/>
                </a:solidFill>
                <a:latin typeface="Calibri"/>
                <a:ea typeface="Calibri"/>
                <a:cs typeface="Calibri"/>
                <a:sym typeface="Calibri"/>
              </a:rPr>
              <a:t>% QBER</a:t>
            </a:r>
            <a:endParaRPr b="1" sz="1500">
              <a:solidFill>
                <a:srgbClr val="123B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2426400" y="4251375"/>
            <a:ext cx="16101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</a:t>
            </a:r>
            <a:r>
              <a:rPr lang="en-US" sz="14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1500">
                <a:solidFill>
                  <a:srgbClr val="123B50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r>
              <a:rPr b="1" lang="en-US" sz="1500">
                <a:solidFill>
                  <a:srgbClr val="123B50"/>
                </a:solidFill>
                <a:latin typeface="Calibri"/>
                <a:ea typeface="Calibri"/>
                <a:cs typeface="Calibri"/>
                <a:sym typeface="Calibri"/>
              </a:rPr>
              <a:t>% QBER</a:t>
            </a:r>
            <a:endParaRPr b="1" sz="1500">
              <a:solidFill>
                <a:srgbClr val="123B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2426400" y="4906675"/>
            <a:ext cx="16101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123B5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1" lang="en-US" sz="1500">
                <a:solidFill>
                  <a:srgbClr val="123B50"/>
                </a:solidFill>
                <a:latin typeface="Calibri"/>
                <a:ea typeface="Calibri"/>
                <a:cs typeface="Calibri"/>
                <a:sym typeface="Calibri"/>
              </a:rPr>
              <a:t>% </a:t>
            </a:r>
            <a:r>
              <a:rPr b="1" lang="en-US" sz="1500">
                <a:solidFill>
                  <a:srgbClr val="123B50"/>
                </a:solidFill>
                <a:latin typeface="Calibri"/>
                <a:ea typeface="Calibri"/>
                <a:cs typeface="Calibri"/>
                <a:sym typeface="Calibri"/>
              </a:rPr>
              <a:t>QBER</a:t>
            </a:r>
            <a:endParaRPr b="1" sz="1500">
              <a:solidFill>
                <a:srgbClr val="123B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88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87" name="Google Shape;18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8" name="Google Shape;18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905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9"/>
          <p:cNvSpPr txBox="1"/>
          <p:nvPr/>
        </p:nvSpPr>
        <p:spPr>
          <a:xfrm>
            <a:off x="762000" y="1173063"/>
            <a:ext cx="4600575" cy="1247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E91: Entanglement</a:t>
            </a:r>
            <a:endParaRPr/>
          </a:p>
        </p:txBody>
      </p:sp>
      <p:sp>
        <p:nvSpPr>
          <p:cNvPr id="190" name="Google Shape;190;p19"/>
          <p:cNvSpPr/>
          <p:nvPr/>
        </p:nvSpPr>
        <p:spPr>
          <a:xfrm>
            <a:off x="762000" y="2601813"/>
            <a:ext cx="4381500" cy="9525"/>
          </a:xfrm>
          <a:prstGeom prst="rect">
            <a:avLst/>
          </a:prstGeom>
          <a:solidFill>
            <a:srgbClr val="F3F0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762000" y="3259038"/>
            <a:ext cx="460057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1CAA0"/>
                </a:solidFill>
                <a:latin typeface="Merriweather"/>
                <a:ea typeface="Merriweather"/>
                <a:cs typeface="Merriweather"/>
                <a:sym typeface="Merriweather"/>
              </a:rPr>
              <a:t>Spooky Action</a:t>
            </a:r>
            <a:endParaRPr/>
          </a:p>
        </p:txBody>
      </p:sp>
      <p:sp>
        <p:nvSpPr>
          <p:cNvPr id="192" name="Google Shape;192;p19"/>
          <p:cNvSpPr txBox="1"/>
          <p:nvPr/>
        </p:nvSpPr>
        <p:spPr>
          <a:xfrm>
            <a:off x="762000" y="3935313"/>
            <a:ext cx="43815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Alice and Bob do not send keys; they generate them from entangled pairs. Measuring one particle instantly determines the state of the other.</a:t>
            </a:r>
            <a:endParaRPr/>
          </a:p>
        </p:txBody>
      </p:sp>
      <p:sp>
        <p:nvSpPr>
          <p:cNvPr id="193" name="Google Shape;193;p19"/>
          <p:cNvSpPr txBox="1"/>
          <p:nvPr/>
        </p:nvSpPr>
        <p:spPr>
          <a:xfrm>
            <a:off x="762000" y="5630763"/>
            <a:ext cx="460057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1CAA0"/>
                </a:solidFill>
                <a:latin typeface="Merriweather"/>
                <a:ea typeface="Merriweather"/>
                <a:cs typeface="Merriweather"/>
                <a:sym typeface="Merriweather"/>
              </a:rPr>
              <a:t>Bell's Theorem</a:t>
            </a:r>
            <a:endParaRPr/>
          </a:p>
        </p:txBody>
      </p:sp>
      <p:sp>
        <p:nvSpPr>
          <p:cNvPr id="194" name="Google Shape;194;p19"/>
          <p:cNvSpPr txBox="1"/>
          <p:nvPr/>
        </p:nvSpPr>
        <p:spPr>
          <a:xfrm>
            <a:off x="762000" y="6156675"/>
            <a:ext cx="4887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We calculate the CHSH S-value. Classical physics is limited to 2.0. Quantum mechanics allows up to 2.82.</a:t>
            </a:r>
            <a:endParaRPr/>
          </a:p>
        </p:txBody>
      </p:sp>
      <p:pic>
        <p:nvPicPr>
          <p:cNvPr id="195" name="Google Shape;19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3300" y="1254500"/>
            <a:ext cx="6295775" cy="4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88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00" name="Google Shape;20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1" name="Google Shape;20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2468463"/>
            <a:ext cx="11239500" cy="391328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0"/>
          <p:cNvSpPr txBox="1"/>
          <p:nvPr/>
        </p:nvSpPr>
        <p:spPr>
          <a:xfrm>
            <a:off x="476250" y="5120431"/>
            <a:ext cx="11239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5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When Eve intercepts the entangled pairs, she collapses the wavefunction, dropping the S-value below 2.0, proving the channel is insecure.</a:t>
            </a:r>
            <a:endParaRPr/>
          </a:p>
        </p:txBody>
      </p:sp>
      <p:sp>
        <p:nvSpPr>
          <p:cNvPr id="203" name="Google Shape;203;p20"/>
          <p:cNvSpPr txBox="1"/>
          <p:nvPr/>
        </p:nvSpPr>
        <p:spPr>
          <a:xfrm>
            <a:off x="476250" y="887313"/>
            <a:ext cx="117157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E91 Security Verification</a:t>
            </a: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476250" y="1696938"/>
            <a:ext cx="11239500" cy="9525"/>
          </a:xfrm>
          <a:prstGeom prst="rect">
            <a:avLst/>
          </a:prstGeom>
          <a:solidFill>
            <a:srgbClr val="F3F0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88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09" name="Google Shape;20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0" name="Google Shape;21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1286619"/>
            <a:ext cx="11239500" cy="5705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1" name="Google Shape;211;p21"/>
          <p:cNvGraphicFramePr/>
          <p:nvPr/>
        </p:nvGraphicFramePr>
        <p:xfrm>
          <a:off x="476250" y="176286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{2E69BAD9-2D68-4928-B7EE-3AA82E85E70B}</a:tableStyleId>
              </a:tblPr>
              <a:tblGrid>
                <a:gridCol w="2037450"/>
                <a:gridCol w="2924775"/>
                <a:gridCol w="3253525"/>
                <a:gridCol w="3023750"/>
              </a:tblGrid>
              <a:tr h="918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11CAA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Protocol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42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11CAA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Condition (Eve)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42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11CAA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Measured Metric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42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11CAA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Security Status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426D"/>
                    </a:solidFill>
                  </a:tcPr>
                </a:tc>
              </a:tr>
              <a:tr h="918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50" u="none" cap="none" strike="noStrike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BB84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42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50" u="none" cap="none" strike="noStrike">
                          <a:solidFill>
                            <a:srgbClr val="F3F0D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False (Ideal)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42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50" u="none" cap="none" strike="noStrike">
                          <a:solidFill>
                            <a:srgbClr val="F3F0D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QBER: 0.00%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42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50" u="none" cap="none" strike="noStrike">
                          <a:solidFill>
                            <a:srgbClr val="2ECC7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SECURE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426D"/>
                    </a:solidFill>
                  </a:tcPr>
                </a:tc>
              </a:tr>
              <a:tr h="918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50" u="none" cap="none" strike="noStrike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BB84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42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50" u="none" cap="none" strike="noStrike">
                          <a:solidFill>
                            <a:srgbClr val="F3F0D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True (Attack)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42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50" u="none" cap="none" strike="noStrike">
                          <a:solidFill>
                            <a:srgbClr val="F3F0D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QBER: 26.00%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42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50" u="none" cap="none" strike="noStrike">
                          <a:solidFill>
                            <a:srgbClr val="E74C3C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INSECURE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426D"/>
                    </a:solidFill>
                  </a:tcPr>
                </a:tc>
              </a:tr>
              <a:tr h="918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50" u="none" cap="none" strike="noStrike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E91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42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50" u="none" cap="none" strike="noStrike">
                          <a:solidFill>
                            <a:srgbClr val="F3F0D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False (Ideal)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42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50" u="none" cap="none" strike="noStrike">
                          <a:solidFill>
                            <a:srgbClr val="F3F0D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S-Value: 2.842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42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50" u="none" cap="none" strike="noStrike">
                          <a:solidFill>
                            <a:srgbClr val="2ECC7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SECURE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426D"/>
                    </a:solidFill>
                  </a:tcPr>
                </a:tc>
              </a:tr>
              <a:tr h="918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50" u="none" cap="none" strike="noStrike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E91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42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50" u="none" cap="none" strike="noStrike">
                          <a:solidFill>
                            <a:srgbClr val="F3F0D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True (Attack)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42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50" u="none" cap="none" strike="noStrike">
                          <a:solidFill>
                            <a:srgbClr val="F3F0D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S-Value: 1.414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42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50" u="none" cap="none" strike="noStrike">
                          <a:solidFill>
                            <a:srgbClr val="E74C3C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INSECURE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426D"/>
                    </a:solidFill>
                  </a:tcPr>
                </a:tc>
              </a:tr>
            </a:tbl>
          </a:graphicData>
        </a:graphic>
      </p:graphicFrame>
      <p:sp>
        <p:nvSpPr>
          <p:cNvPr id="212" name="Google Shape;212;p21"/>
          <p:cNvSpPr/>
          <p:nvPr/>
        </p:nvSpPr>
        <p:spPr>
          <a:xfrm>
            <a:off x="476250" y="2677269"/>
            <a:ext cx="2037457" cy="190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1"/>
          <p:cNvSpPr/>
          <p:nvPr/>
        </p:nvSpPr>
        <p:spPr>
          <a:xfrm>
            <a:off x="2513707" y="2677269"/>
            <a:ext cx="2924770" cy="190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5438477" y="2677269"/>
            <a:ext cx="3253531" cy="190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1"/>
          <p:cNvSpPr/>
          <p:nvPr/>
        </p:nvSpPr>
        <p:spPr>
          <a:xfrm>
            <a:off x="8692008" y="2677269"/>
            <a:ext cx="3023741" cy="190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1"/>
          <p:cNvSpPr/>
          <p:nvPr/>
        </p:nvSpPr>
        <p:spPr>
          <a:xfrm>
            <a:off x="476250" y="3601194"/>
            <a:ext cx="2037457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1"/>
          <p:cNvSpPr/>
          <p:nvPr/>
        </p:nvSpPr>
        <p:spPr>
          <a:xfrm>
            <a:off x="2513707" y="3601194"/>
            <a:ext cx="2924770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1"/>
          <p:cNvSpPr/>
          <p:nvPr/>
        </p:nvSpPr>
        <p:spPr>
          <a:xfrm>
            <a:off x="5438477" y="3601194"/>
            <a:ext cx="3253531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1"/>
          <p:cNvSpPr/>
          <p:nvPr/>
        </p:nvSpPr>
        <p:spPr>
          <a:xfrm>
            <a:off x="8692008" y="3601194"/>
            <a:ext cx="3023741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1"/>
          <p:cNvSpPr/>
          <p:nvPr/>
        </p:nvSpPr>
        <p:spPr>
          <a:xfrm>
            <a:off x="476250" y="4515594"/>
            <a:ext cx="2037457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1"/>
          <p:cNvSpPr/>
          <p:nvPr/>
        </p:nvSpPr>
        <p:spPr>
          <a:xfrm>
            <a:off x="2513707" y="4515594"/>
            <a:ext cx="2924770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1"/>
          <p:cNvSpPr/>
          <p:nvPr/>
        </p:nvSpPr>
        <p:spPr>
          <a:xfrm>
            <a:off x="5438477" y="4515594"/>
            <a:ext cx="3253531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1"/>
          <p:cNvSpPr/>
          <p:nvPr/>
        </p:nvSpPr>
        <p:spPr>
          <a:xfrm>
            <a:off x="8692008" y="4515594"/>
            <a:ext cx="3023741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1"/>
          <p:cNvSpPr/>
          <p:nvPr/>
        </p:nvSpPr>
        <p:spPr>
          <a:xfrm>
            <a:off x="476250" y="5429994"/>
            <a:ext cx="2037457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1"/>
          <p:cNvSpPr/>
          <p:nvPr/>
        </p:nvSpPr>
        <p:spPr>
          <a:xfrm>
            <a:off x="2513707" y="5429994"/>
            <a:ext cx="2924770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1"/>
          <p:cNvSpPr/>
          <p:nvPr/>
        </p:nvSpPr>
        <p:spPr>
          <a:xfrm>
            <a:off x="5438477" y="5429994"/>
            <a:ext cx="3253531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1"/>
          <p:cNvSpPr/>
          <p:nvPr/>
        </p:nvSpPr>
        <p:spPr>
          <a:xfrm>
            <a:off x="8692008" y="5429994"/>
            <a:ext cx="3023700" cy="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1"/>
          <p:cNvSpPr/>
          <p:nvPr/>
        </p:nvSpPr>
        <p:spPr>
          <a:xfrm>
            <a:off x="476250" y="6344394"/>
            <a:ext cx="2037457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1"/>
          <p:cNvSpPr/>
          <p:nvPr/>
        </p:nvSpPr>
        <p:spPr>
          <a:xfrm>
            <a:off x="2513707" y="6344394"/>
            <a:ext cx="2924770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1"/>
          <p:cNvSpPr/>
          <p:nvPr/>
        </p:nvSpPr>
        <p:spPr>
          <a:xfrm>
            <a:off x="5438477" y="6344394"/>
            <a:ext cx="3253531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1"/>
          <p:cNvSpPr/>
          <p:nvPr/>
        </p:nvSpPr>
        <p:spPr>
          <a:xfrm>
            <a:off x="8692008" y="6344394"/>
            <a:ext cx="3023741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1"/>
          <p:cNvSpPr txBox="1"/>
          <p:nvPr/>
        </p:nvSpPr>
        <p:spPr>
          <a:xfrm>
            <a:off x="476250" y="181720"/>
            <a:ext cx="11715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Observed Experimental Outcomes</a:t>
            </a:r>
            <a:endParaRPr/>
          </a:p>
        </p:txBody>
      </p:sp>
      <p:sp>
        <p:nvSpPr>
          <p:cNvPr id="233" name="Google Shape;233;p21"/>
          <p:cNvSpPr/>
          <p:nvPr/>
        </p:nvSpPr>
        <p:spPr>
          <a:xfrm>
            <a:off x="476250" y="800844"/>
            <a:ext cx="11239500" cy="9525"/>
          </a:xfrm>
          <a:prstGeom prst="rect">
            <a:avLst/>
          </a:prstGeom>
          <a:solidFill>
            <a:srgbClr val="F3F0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